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71" r:id="rId2"/>
    <p:sldId id="402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AD%20-%20UFGD%20-%20v.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28316193448836785"/>
          <c:y val="0"/>
          <c:w val="0.67582753504834903"/>
          <c:h val="0.9861915911976043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'1_Compras'!$L$16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'1_Compras'!$D$17:$D$22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'1_Compras'!$L$17:$L$22</c:f>
              <c:numCache>
                <c:formatCode>General</c:formatCode>
                <c:ptCount val="6"/>
                <c:pt idx="0">
                  <c:v>475</c:v>
                </c:pt>
                <c:pt idx="1">
                  <c:v>22</c:v>
                </c:pt>
                <c:pt idx="2">
                  <c:v>27</c:v>
                </c:pt>
                <c:pt idx="3">
                  <c:v>9</c:v>
                </c:pt>
                <c:pt idx="4">
                  <c:v>501</c:v>
                </c:pt>
                <c:pt idx="5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8-42E9-8BDC-573915FDD7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2653952"/>
        <c:axId val="82643968"/>
        <c:axId val="0"/>
      </c:bar3DChart>
      <c:valAx>
        <c:axId val="82643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2653952"/>
        <c:crosses val="autoZero"/>
        <c:crossBetween val="between"/>
      </c:valAx>
      <c:catAx>
        <c:axId val="82653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 panose="020B0502020202020204" pitchFamily="34" charset="0"/>
              </a:defRPr>
            </a:pPr>
            <a:endParaRPr lang="pt-BR"/>
          </a:p>
        </c:txPr>
        <c:crossAx val="826439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41229246773404E-2"/>
          <c:y val="5.8909742363358247E-2"/>
          <c:w val="0.85177193331871393"/>
          <c:h val="0.80816669633001692"/>
        </c:manualLayout>
      </c:layout>
      <c:lineChart>
        <c:grouping val="standard"/>
        <c:varyColors val="0"/>
        <c:ser>
          <c:idx val="0"/>
          <c:order val="0"/>
          <c:tx>
            <c:strRef>
              <c:f>'1_Compras'!$D$36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'1_Compras'!$E$29:$K$29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'1_Compras'!$E$36:$K$36</c:f>
              <c:numCache>
                <c:formatCode>_(* #,##0.00_);_(* \(#,##0.00\);_(* "-"??_);_(@_)</c:formatCode>
                <c:ptCount val="7"/>
                <c:pt idx="0">
                  <c:v>29020180.615999993</c:v>
                </c:pt>
                <c:pt idx="1">
                  <c:v>22468577.199599989</c:v>
                </c:pt>
                <c:pt idx="2">
                  <c:v>40511591.1998</c:v>
                </c:pt>
                <c:pt idx="3">
                  <c:v>57098936.375</c:v>
                </c:pt>
                <c:pt idx="4">
                  <c:v>25667856.589999992</c:v>
                </c:pt>
                <c:pt idx="5">
                  <c:v>31887121.590000004</c:v>
                </c:pt>
                <c:pt idx="6">
                  <c:v>13231718.900000002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09-45E6-B8A9-7D49701DE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141760"/>
        <c:axId val="85143552"/>
      </c:lineChart>
      <c:catAx>
        <c:axId val="8514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143552"/>
        <c:crosses val="autoZero"/>
        <c:auto val="1"/>
        <c:lblAlgn val="ctr"/>
        <c:lblOffset val="100"/>
        <c:noMultiLvlLbl val="0"/>
      </c:catAx>
      <c:valAx>
        <c:axId val="85143552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out"/>
        <c:minorTickMark val="none"/>
        <c:tickLblPos val="nextTo"/>
        <c:crossAx val="8514176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1710940526178"/>
          <c:y val="4.3459818778933845E-2"/>
          <c:w val="0.66865676946631669"/>
          <c:h val="0.87318165631307254"/>
        </c:manualLayout>
      </c:layout>
      <c:bar3DChart>
        <c:barDir val="bar"/>
        <c:grouping val="percentStacked"/>
        <c:varyColors val="0"/>
        <c:ser>
          <c:idx val="4"/>
          <c:order val="0"/>
          <c:tx>
            <c:strRef>
              <c:f>'1_Compras'!$D$43</c:f>
              <c:strCache>
                <c:ptCount val="1"/>
                <c:pt idx="0">
                  <c:v>Materiais</c:v>
                </c:pt>
              </c:strCache>
            </c:strRef>
          </c:tx>
          <c:spPr>
            <a:solidFill>
              <a:srgbClr val="33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'1_Compras'!$E$42:$K$42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'1_Compras'!$E$43:$K$43</c:f>
              <c:numCache>
                <c:formatCode>_(* #,##0.00_);_(* \(#,##0.00\);_(* "-"??_);_(@_)</c:formatCode>
                <c:ptCount val="7"/>
                <c:pt idx="0">
                  <c:v>12290046.49</c:v>
                </c:pt>
                <c:pt idx="1">
                  <c:v>8038628.3499999996</c:v>
                </c:pt>
                <c:pt idx="2">
                  <c:v>21617772.77</c:v>
                </c:pt>
                <c:pt idx="3">
                  <c:v>22290743.84</c:v>
                </c:pt>
                <c:pt idx="4">
                  <c:v>17235730.890000001</c:v>
                </c:pt>
                <c:pt idx="5">
                  <c:v>5575663.9500000002</c:v>
                </c:pt>
                <c:pt idx="6">
                  <c:v>4065630.36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5-48E0-8B74-999CFA54CA41}"/>
            </c:ext>
          </c:extLst>
        </c:ser>
        <c:ser>
          <c:idx val="6"/>
          <c:order val="1"/>
          <c:tx>
            <c:strRef>
              <c:f>'1_Compras'!$D$44</c:f>
              <c:strCache>
                <c:ptCount val="1"/>
                <c:pt idx="0">
                  <c:v>Serviços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'1_Compras'!$E$42:$K$42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'1_Compras'!$E$44:$K$44</c:f>
              <c:numCache>
                <c:formatCode>_(* #,##0.00_);_(* \(#,##0.00\);_(* "-"??_);_(@_)</c:formatCode>
                <c:ptCount val="7"/>
                <c:pt idx="0">
                  <c:v>16730134.130000001</c:v>
                </c:pt>
                <c:pt idx="1">
                  <c:v>14429948.85</c:v>
                </c:pt>
                <c:pt idx="2">
                  <c:v>18893818.43</c:v>
                </c:pt>
                <c:pt idx="3">
                  <c:v>34808192.539999999</c:v>
                </c:pt>
                <c:pt idx="4">
                  <c:v>8432125.6999999993</c:v>
                </c:pt>
                <c:pt idx="5">
                  <c:v>26311457.640000001</c:v>
                </c:pt>
                <c:pt idx="6">
                  <c:v>9166088.5399999991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5-48E0-8B74-999CFA54C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17"/>
        <c:shape val="cylinder"/>
        <c:axId val="89646592"/>
        <c:axId val="89648128"/>
        <c:axId val="0"/>
        <c:extLst/>
      </c:bar3DChart>
      <c:catAx>
        <c:axId val="89646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9648128"/>
        <c:crosses val="autoZero"/>
        <c:auto val="1"/>
        <c:lblAlgn val="ctr"/>
        <c:lblOffset val="100"/>
        <c:noMultiLvlLbl val="0"/>
      </c:catAx>
      <c:valAx>
        <c:axId val="8964812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8964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46888670166238"/>
          <c:y val="0.2443057808728703"/>
          <c:w val="0.20953111329833771"/>
          <c:h val="0.466162307600997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1710940526178"/>
          <c:y val="4.3459818778933845E-2"/>
          <c:w val="0.67560115866346993"/>
          <c:h val="0.87318165631307321"/>
        </c:manualLayout>
      </c:layout>
      <c:bar3DChart>
        <c:barDir val="bar"/>
        <c:grouping val="percentStacked"/>
        <c:varyColors val="0"/>
        <c:ser>
          <c:idx val="4"/>
          <c:order val="0"/>
          <c:tx>
            <c:strRef>
              <c:f>'1_Compras'!$D$43</c:f>
              <c:strCache>
                <c:ptCount val="1"/>
                <c:pt idx="0">
                  <c:v>Materiais</c:v>
                </c:pt>
              </c:strCache>
            </c:strRef>
          </c:tx>
          <c:spPr>
            <a:solidFill>
              <a:srgbClr val="33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'1_Compras'!$E$42:$K$42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'1_Compras'!$O$43:$U$43</c:f>
              <c:numCache>
                <c:formatCode>0.00%</c:formatCode>
                <c:ptCount val="7"/>
                <c:pt idx="0">
                  <c:v>0.42349999991144094</c:v>
                </c:pt>
                <c:pt idx="1">
                  <c:v>0.35777202438968853</c:v>
                </c:pt>
                <c:pt idx="2">
                  <c:v>0.53361944395805416</c:v>
                </c:pt>
                <c:pt idx="3">
                  <c:v>0.39038807468588438</c:v>
                </c:pt>
                <c:pt idx="4">
                  <c:v>0.6714908519753422</c:v>
                </c:pt>
                <c:pt idx="5">
                  <c:v>0.17485629533110833</c:v>
                </c:pt>
                <c:pt idx="6">
                  <c:v>0.30726396099602754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6-47F5-8DD5-3E5C4CF6DDDD}"/>
            </c:ext>
          </c:extLst>
        </c:ser>
        <c:ser>
          <c:idx val="6"/>
          <c:order val="1"/>
          <c:tx>
            <c:strRef>
              <c:f>'1_Compras'!$D$44</c:f>
              <c:strCache>
                <c:ptCount val="1"/>
                <c:pt idx="0">
                  <c:v>Serviços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'1_Compras'!$E$42:$K$42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'1_Compras'!$O$44:$U$44</c:f>
              <c:numCache>
                <c:formatCode>0.00%</c:formatCode>
                <c:ptCount val="7"/>
                <c:pt idx="0">
                  <c:v>0.57650000008855906</c:v>
                </c:pt>
                <c:pt idx="1">
                  <c:v>0.64222797561031142</c:v>
                </c:pt>
                <c:pt idx="2">
                  <c:v>0.46638055604194578</c:v>
                </c:pt>
                <c:pt idx="3">
                  <c:v>0.60961192531411568</c:v>
                </c:pt>
                <c:pt idx="4">
                  <c:v>0.32850914802465786</c:v>
                </c:pt>
                <c:pt idx="5">
                  <c:v>0.82514370466889175</c:v>
                </c:pt>
                <c:pt idx="6">
                  <c:v>0.69273603900397251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6-47F5-8DD5-3E5C4CF6D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17"/>
        <c:shape val="cylinder"/>
        <c:axId val="89941120"/>
        <c:axId val="89942656"/>
        <c:axId val="0"/>
        <c:extLst/>
      </c:bar3DChart>
      <c:catAx>
        <c:axId val="89941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89942656"/>
        <c:crosses val="autoZero"/>
        <c:auto val="1"/>
        <c:lblAlgn val="ctr"/>
        <c:lblOffset val="100"/>
        <c:noMultiLvlLbl val="0"/>
      </c:catAx>
      <c:valAx>
        <c:axId val="8994265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89941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46888670166238"/>
          <c:y val="0.24430578087287041"/>
          <c:w val="0.20953111329833771"/>
          <c:h val="0.46616230760099731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1710940526178"/>
          <c:y val="4.3459818778933845E-2"/>
          <c:w val="0.63393454724409448"/>
          <c:h val="0.87318165631307321"/>
        </c:manualLayout>
      </c:layout>
      <c:bar3DChart>
        <c:barDir val="bar"/>
        <c:grouping val="percentStacked"/>
        <c:varyColors val="0"/>
        <c:ser>
          <c:idx val="6"/>
          <c:order val="0"/>
          <c:tx>
            <c:strRef>
              <c:f>'1_Compras'!$D$52</c:f>
              <c:strCache>
                <c:ptCount val="1"/>
                <c:pt idx="0">
                  <c:v>SISPP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'1_Compras'!$E$51:$K$51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'1_Compras'!$E$52:$K$52</c:f>
              <c:numCache>
                <c:formatCode>_(* #,##0.00_);_(* \(#,##0.00\);_(* "-"??_);_(@_)</c:formatCode>
                <c:ptCount val="7"/>
                <c:pt idx="0">
                  <c:v>22882412.420000002</c:v>
                </c:pt>
                <c:pt idx="1">
                  <c:v>14128257.23</c:v>
                </c:pt>
                <c:pt idx="2">
                  <c:v>19326939.219999999</c:v>
                </c:pt>
                <c:pt idx="3">
                  <c:v>33905532.82</c:v>
                </c:pt>
                <c:pt idx="4">
                  <c:v>8249262.0700000003</c:v>
                </c:pt>
                <c:pt idx="5">
                  <c:v>26155135.860000003</c:v>
                </c:pt>
                <c:pt idx="6">
                  <c:v>8261885.3200000003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3-46A8-8EB8-F36438360328}"/>
            </c:ext>
          </c:extLst>
        </c:ser>
        <c:ser>
          <c:idx val="0"/>
          <c:order val="1"/>
          <c:tx>
            <c:strRef>
              <c:f>'1_Compras'!$D$53</c:f>
              <c:strCache>
                <c:ptCount val="1"/>
                <c:pt idx="0">
                  <c:v>SISRP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'1_Compras'!$E$51:$K$51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'1_Compras'!$E$53:$K$53</c:f>
              <c:numCache>
                <c:formatCode>_(* #,##0.00_);_(* \(#,##0.00\);_(* "-"??_);_(@_)</c:formatCode>
                <c:ptCount val="7"/>
                <c:pt idx="0">
                  <c:v>6137768.2000000002</c:v>
                </c:pt>
                <c:pt idx="1">
                  <c:v>8340319.9699999997</c:v>
                </c:pt>
                <c:pt idx="2">
                  <c:v>21184651.98</c:v>
                </c:pt>
                <c:pt idx="3">
                  <c:v>23193403.260000002</c:v>
                </c:pt>
                <c:pt idx="4">
                  <c:v>17418594.52</c:v>
                </c:pt>
                <c:pt idx="5">
                  <c:v>5731985.7300000004</c:v>
                </c:pt>
                <c:pt idx="6">
                  <c:v>4969833.58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3-46A8-8EB8-F36438360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17"/>
        <c:shape val="cylinder"/>
        <c:axId val="89977600"/>
        <c:axId val="89979136"/>
        <c:axId val="0"/>
        <c:extLst/>
      </c:bar3DChart>
      <c:catAx>
        <c:axId val="8997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9979136"/>
        <c:crosses val="autoZero"/>
        <c:auto val="1"/>
        <c:lblAlgn val="ctr"/>
        <c:lblOffset val="100"/>
        <c:noMultiLvlLbl val="0"/>
      </c:catAx>
      <c:valAx>
        <c:axId val="8997913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8997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30223795204948"/>
          <c:y val="0.24430578087287041"/>
          <c:w val="0.13239036526684164"/>
          <c:h val="0.20102255264612451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01710940526178"/>
          <c:y val="4.3459818778933845E-2"/>
          <c:w val="0.67560115866347048"/>
          <c:h val="0.87318165631307387"/>
        </c:manualLayout>
      </c:layout>
      <c:bar3DChart>
        <c:barDir val="bar"/>
        <c:grouping val="percentStacked"/>
        <c:varyColors val="0"/>
        <c:ser>
          <c:idx val="4"/>
          <c:order val="0"/>
          <c:tx>
            <c:strRef>
              <c:f>'1_Compras'!$N$52</c:f>
              <c:strCache>
                <c:ptCount val="1"/>
                <c:pt idx="0">
                  <c:v>SISPP</c:v>
                </c:pt>
              </c:strCache>
            </c:strRef>
          </c:tx>
          <c:spPr>
            <a:solidFill>
              <a:srgbClr val="33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'1_Compras'!$E$42:$K$42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'1_Compras'!$O$52:$U$52</c:f>
              <c:numCache>
                <c:formatCode>0.00%</c:formatCode>
                <c:ptCount val="7"/>
                <c:pt idx="0">
                  <c:v>0.7885000000389385</c:v>
                </c:pt>
                <c:pt idx="1">
                  <c:v>0.62880070706034741</c:v>
                </c:pt>
                <c:pt idx="2">
                  <c:v>0.47707183666486042</c:v>
                </c:pt>
                <c:pt idx="3">
                  <c:v>0.59380322943942032</c:v>
                </c:pt>
                <c:pt idx="4">
                  <c:v>0.32138492129544816</c:v>
                </c:pt>
                <c:pt idx="5">
                  <c:v>0.82024135625344174</c:v>
                </c:pt>
                <c:pt idx="6">
                  <c:v>0.62440000293537068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9-4F75-8E19-2D93CE358532}"/>
            </c:ext>
          </c:extLst>
        </c:ser>
        <c:ser>
          <c:idx val="6"/>
          <c:order val="1"/>
          <c:tx>
            <c:strRef>
              <c:f>'1_Compras'!$N$53</c:f>
              <c:strCache>
                <c:ptCount val="1"/>
                <c:pt idx="0">
                  <c:v>SISRP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'1_Compras'!$E$42:$K$42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'1_Compras'!$O$53:$U$53</c:f>
              <c:numCache>
                <c:formatCode>0.00%</c:formatCode>
                <c:ptCount val="7"/>
                <c:pt idx="0">
                  <c:v>0.21149999996106159</c:v>
                </c:pt>
                <c:pt idx="1">
                  <c:v>0.37119929293965265</c:v>
                </c:pt>
                <c:pt idx="2">
                  <c:v>0.52292816333513947</c:v>
                </c:pt>
                <c:pt idx="3">
                  <c:v>0.40619676530654147</c:v>
                </c:pt>
                <c:pt idx="4">
                  <c:v>0.67861507870455184</c:v>
                </c:pt>
                <c:pt idx="5">
                  <c:v>0.17975864374655839</c:v>
                </c:pt>
                <c:pt idx="6">
                  <c:v>0.37559999706462927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C9-4F75-8E19-2D93CE358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17"/>
        <c:shape val="cylinder"/>
        <c:axId val="90018176"/>
        <c:axId val="90019712"/>
        <c:axId val="0"/>
        <c:extLst/>
      </c:bar3DChart>
      <c:catAx>
        <c:axId val="9001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90019712"/>
        <c:crosses val="autoZero"/>
        <c:auto val="1"/>
        <c:lblAlgn val="ctr"/>
        <c:lblOffset val="100"/>
        <c:noMultiLvlLbl val="0"/>
      </c:catAx>
      <c:valAx>
        <c:axId val="9001971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9001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30223795204948"/>
          <c:y val="0.24430578087287047"/>
          <c:w val="0.18869776204795091"/>
          <c:h val="0.18331794594572709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29992481408573929"/>
          <c:y val="0"/>
          <c:w val="0.63110974409448817"/>
          <c:h val="0.9765491657403863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'1_Compras'!$N$17:$N$22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'1_Compras'!$V$30:$V$35</c:f>
              <c:numCache>
                <c:formatCode>0.00%</c:formatCode>
                <c:ptCount val="6"/>
                <c:pt idx="0">
                  <c:v>0.55585641156936116</c:v>
                </c:pt>
                <c:pt idx="1">
                  <c:v>0.17577865285343075</c:v>
                </c:pt>
                <c:pt idx="2">
                  <c:v>1.8730161667101324E-3</c:v>
                </c:pt>
                <c:pt idx="3">
                  <c:v>2.7472013914362055E-2</c:v>
                </c:pt>
                <c:pt idx="4">
                  <c:v>5.3490968263897105E-2</c:v>
                </c:pt>
                <c:pt idx="5">
                  <c:v>0.18552893723223879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B-4A95-94B0-5132AD0FDA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7726336"/>
        <c:axId val="87724800"/>
        <c:axId val="0"/>
      </c:bar3DChart>
      <c:valAx>
        <c:axId val="8772480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87726336"/>
        <c:crosses val="autoZero"/>
        <c:crossBetween val="between"/>
      </c:valAx>
      <c:catAx>
        <c:axId val="87726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 panose="020B0502020202020204" pitchFamily="34" charset="0"/>
              </a:defRPr>
            </a:pPr>
            <a:endParaRPr lang="pt-BR"/>
          </a:p>
        </c:txPr>
        <c:crossAx val="8772480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23048036964129487"/>
          <c:y val="5.1142832006334397E-2"/>
          <c:w val="0.75610974409448817"/>
          <c:h val="0.92512294901684267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285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'1_Compras'!$D$17:$D$22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'1_Compras'!$K$17:$K$22</c:f>
              <c:numCache>
                <c:formatCode>General</c:formatCode>
                <c:ptCount val="6"/>
                <c:pt idx="0">
                  <c:v>53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46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3-4EE7-8D8D-F33A966F9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5213952"/>
        <c:axId val="85208064"/>
        <c:axId val="0"/>
      </c:bar3DChart>
      <c:valAx>
        <c:axId val="85208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5213952"/>
        <c:crosses val="autoZero"/>
        <c:crossBetween val="between"/>
      </c:valAx>
      <c:catAx>
        <c:axId val="85213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52080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31381370297462818"/>
          <c:y val="4.1500391770987077E-2"/>
          <c:w val="0.60979740813648287"/>
          <c:h val="0.92512294901684267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285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'1_Compras'!$N$30:$N$35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'1_Compras'!$U$30:$U$35</c:f>
              <c:numCache>
                <c:formatCode>0.00%</c:formatCode>
                <c:ptCount val="6"/>
                <c:pt idx="0">
                  <c:v>0.48129273891995994</c:v>
                </c:pt>
                <c:pt idx="1">
                  <c:v>0</c:v>
                </c:pt>
                <c:pt idx="2">
                  <c:v>6.076308044905639E-3</c:v>
                </c:pt>
                <c:pt idx="3">
                  <c:v>0</c:v>
                </c:pt>
                <c:pt idx="4">
                  <c:v>4.6155610213273197E-2</c:v>
                </c:pt>
                <c:pt idx="5">
                  <c:v>0.46647534282186115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7C-4A49-9F8C-F3CF7273D8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9419776"/>
        <c:axId val="89409792"/>
        <c:axId val="0"/>
      </c:bar3DChart>
      <c:valAx>
        <c:axId val="8940979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89419776"/>
        <c:crosses val="autoZero"/>
        <c:crossBetween val="between"/>
      </c:valAx>
      <c:catAx>
        <c:axId val="89419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 panose="020B0502020202020204" pitchFamily="34" charset="0"/>
              </a:defRPr>
            </a:pPr>
            <a:endParaRPr lang="pt-BR"/>
          </a:p>
        </c:txPr>
        <c:crossAx val="8940979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3790179410597"/>
          <c:y val="3.8434693150793342E-2"/>
          <c:w val="0.67560115866346893"/>
          <c:h val="0.87318165631307187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'1_Compras'!$N$17</c:f>
              <c:strCache>
                <c:ptCount val="1"/>
                <c:pt idx="0">
                  <c:v>Pregão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Lbl>
              <c:idx val="0"/>
              <c:layout>
                <c:manualLayout>
                  <c:x val="-1.0610079575596797E-2"/>
                  <c:y val="2.010050251256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66-412C-8413-5222ECA6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'1_Compras'!$O$16:$U$16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'1_Compras'!$O$17:$U$17</c:f>
              <c:numCache>
                <c:formatCode>0.00%</c:formatCode>
                <c:ptCount val="7"/>
                <c:pt idx="0">
                  <c:v>0.25448028673835127</c:v>
                </c:pt>
                <c:pt idx="1">
                  <c:v>0.33936651583710409</c:v>
                </c:pt>
                <c:pt idx="2">
                  <c:v>0.38547486033519551</c:v>
                </c:pt>
                <c:pt idx="3">
                  <c:v>0.42253521126760563</c:v>
                </c:pt>
                <c:pt idx="4">
                  <c:v>0.42105263157894735</c:v>
                </c:pt>
                <c:pt idx="5">
                  <c:v>0.36315789473684212</c:v>
                </c:pt>
                <c:pt idx="6">
                  <c:v>0.39849624060150374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6-412C-8413-5222ECA64721}"/>
            </c:ext>
          </c:extLst>
        </c:ser>
        <c:ser>
          <c:idx val="1"/>
          <c:order val="1"/>
          <c:tx>
            <c:strRef>
              <c:f>'1_Compras'!$N$18</c:f>
              <c:strCache>
                <c:ptCount val="1"/>
                <c:pt idx="0">
                  <c:v>Concorrência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2.87042097577079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66-412C-8413-5222ECA64721}"/>
                </c:ext>
              </c:extLst>
            </c:dLbl>
            <c:dLbl>
              <c:idx val="1"/>
              <c:layout>
                <c:manualLayout>
                  <c:x val="-3.2292235977421563E-2"/>
                  <c:y val="8.58812360009958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66-412C-8413-5222ECA64721}"/>
                </c:ext>
              </c:extLst>
            </c:dLbl>
            <c:dLbl>
              <c:idx val="2"/>
              <c:layout>
                <c:manualLayout>
                  <c:x val="-3.7674275306991793E-2"/>
                  <c:y val="1.8737940678188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66-412C-8413-5222ECA64721}"/>
                </c:ext>
              </c:extLst>
            </c:dLbl>
            <c:dLbl>
              <c:idx val="3"/>
              <c:layout>
                <c:manualLayout>
                  <c:x val="-3.58802621971349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66-412C-8413-5222ECA64721}"/>
                </c:ext>
              </c:extLst>
            </c:dLbl>
            <c:dLbl>
              <c:idx val="4"/>
              <c:layout>
                <c:manualLayout>
                  <c:x val="-3.0498222867564692E-2"/>
                  <c:y val="9.368601481994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66-412C-8413-5222ECA64721}"/>
                </c:ext>
              </c:extLst>
            </c:dLbl>
            <c:dLbl>
              <c:idx val="5"/>
              <c:layout>
                <c:manualLayout>
                  <c:x val="-2.691019664785119E-2"/>
                  <c:y val="1.405345550864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66-412C-8413-5222ECA6472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66-412C-8413-5222ECA6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99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'1_Compras'!$O$16:$U$16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'1_Compras'!$O$18:$U$18</c:f>
              <c:numCache>
                <c:formatCode>0.00%</c:formatCode>
                <c:ptCount val="7"/>
                <c:pt idx="0">
                  <c:v>1.7921146953405017E-2</c:v>
                </c:pt>
                <c:pt idx="1">
                  <c:v>1.3574660633484163E-2</c:v>
                </c:pt>
                <c:pt idx="2">
                  <c:v>2.23463687150838E-2</c:v>
                </c:pt>
                <c:pt idx="3">
                  <c:v>2.8169014084507043E-2</c:v>
                </c:pt>
                <c:pt idx="4">
                  <c:v>1.7543859649122806E-2</c:v>
                </c:pt>
                <c:pt idx="5">
                  <c:v>1.0526315789473684E-2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66-412C-8413-5222ECA64721}"/>
            </c:ext>
          </c:extLst>
        </c:ser>
        <c:ser>
          <c:idx val="2"/>
          <c:order val="2"/>
          <c:tx>
            <c:strRef>
              <c:f>'1_Compras'!$N$19</c:f>
              <c:strCache>
                <c:ptCount val="1"/>
                <c:pt idx="0">
                  <c:v>Concurso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C66-412C-8413-5222ECA6472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66-412C-8413-5222ECA64721}"/>
                </c:ext>
              </c:extLst>
            </c:dLbl>
            <c:dLbl>
              <c:idx val="2"/>
              <c:layout>
                <c:manualLayout>
                  <c:x val="0"/>
                  <c:y val="-2.810691101728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C66-412C-8413-5222ECA64721}"/>
                </c:ext>
              </c:extLst>
            </c:dLbl>
            <c:dLbl>
              <c:idx val="4"/>
              <c:layout>
                <c:manualLayout>
                  <c:x val="0"/>
                  <c:y val="-2.3422425847734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C66-412C-8413-5222ECA64721}"/>
                </c:ext>
              </c:extLst>
            </c:dLbl>
            <c:dLbl>
              <c:idx val="5"/>
              <c:layout>
                <c:manualLayout>
                  <c:x val="1.0764078659140523E-2"/>
                  <c:y val="-2.342242584773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C66-412C-8413-5222ECA6472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'1_Compras'!$O$16:$U$16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'1_Compras'!$O$19:$U$19</c:f>
              <c:numCache>
                <c:formatCode>0.00%</c:formatCode>
                <c:ptCount val="7"/>
                <c:pt idx="0">
                  <c:v>0</c:v>
                </c:pt>
                <c:pt idx="1">
                  <c:v>4.5248868778280547E-3</c:v>
                </c:pt>
                <c:pt idx="2">
                  <c:v>2.23463687150838E-2</c:v>
                </c:pt>
                <c:pt idx="3">
                  <c:v>3.2863849765258218E-2</c:v>
                </c:pt>
                <c:pt idx="4">
                  <c:v>4.3859649122807015E-2</c:v>
                </c:pt>
                <c:pt idx="5">
                  <c:v>2.1052631578947368E-2</c:v>
                </c:pt>
                <c:pt idx="6">
                  <c:v>4.5112781954887216E-2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C66-412C-8413-5222ECA64721}"/>
            </c:ext>
          </c:extLst>
        </c:ser>
        <c:ser>
          <c:idx val="3"/>
          <c:order val="3"/>
          <c:tx>
            <c:strRef>
              <c:f>'1_Compras'!$N$20</c:f>
              <c:strCache>
                <c:ptCount val="1"/>
                <c:pt idx="0">
                  <c:v>Tomada de Preços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04982228675646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C66-412C-8413-5222ECA64721}"/>
                </c:ext>
              </c:extLst>
            </c:dLbl>
            <c:dLbl>
              <c:idx val="1"/>
              <c:layout>
                <c:manualLayout>
                  <c:x val="3.0498222867564692E-2"/>
                  <c:y val="8.58812360009958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C66-412C-8413-5222ECA64721}"/>
                </c:ext>
              </c:extLst>
            </c:dLbl>
            <c:dLbl>
              <c:idx val="2"/>
              <c:layout>
                <c:manualLayout>
                  <c:x val="3.22922359774215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C66-412C-8413-5222ECA6472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C66-412C-8413-5222ECA64721}"/>
                </c:ext>
              </c:extLst>
            </c:dLbl>
            <c:dLbl>
              <c:idx val="4"/>
              <c:layout>
                <c:manualLayout>
                  <c:x val="3.0498222867564692E-2"/>
                  <c:y val="4.6844851695469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C66-412C-8413-5222ECA6472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C66-412C-8413-5222ECA6472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C66-412C-8413-5222ECA64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0070C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'1_Compras'!$O$16:$U$16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'1_Compras'!$O$20:$U$20</c:f>
              <c:numCache>
                <c:formatCode>0.00%</c:formatCode>
                <c:ptCount val="7"/>
                <c:pt idx="0">
                  <c:v>1.7921146953405017E-2</c:v>
                </c:pt>
                <c:pt idx="1">
                  <c:v>9.0497737556561094E-3</c:v>
                </c:pt>
                <c:pt idx="2">
                  <c:v>5.5865921787709499E-3</c:v>
                </c:pt>
                <c:pt idx="3">
                  <c:v>0</c:v>
                </c:pt>
                <c:pt idx="4">
                  <c:v>8.771929824561403E-3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C66-412C-8413-5222ECA64721}"/>
            </c:ext>
          </c:extLst>
        </c:ser>
        <c:ser>
          <c:idx val="4"/>
          <c:order val="4"/>
          <c:tx>
            <c:strRef>
              <c:f>'1_Compras'!$N$21</c:f>
              <c:strCache>
                <c:ptCount val="1"/>
                <c:pt idx="0">
                  <c:v>Inexigibilidade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'1_Compras'!$O$16:$U$16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'1_Compras'!$O$21:$U$21</c:f>
              <c:numCache>
                <c:formatCode>0.00%</c:formatCode>
                <c:ptCount val="7"/>
                <c:pt idx="0">
                  <c:v>0.30465949820788529</c:v>
                </c:pt>
                <c:pt idx="1">
                  <c:v>0.31221719457013575</c:v>
                </c:pt>
                <c:pt idx="2">
                  <c:v>0.41899441340782123</c:v>
                </c:pt>
                <c:pt idx="3">
                  <c:v>0.41314553990610331</c:v>
                </c:pt>
                <c:pt idx="4">
                  <c:v>0.42105263157894735</c:v>
                </c:pt>
                <c:pt idx="5">
                  <c:v>0.47368421052631576</c:v>
                </c:pt>
                <c:pt idx="6">
                  <c:v>0.34586466165413532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C66-412C-8413-5222ECA64721}"/>
            </c:ext>
          </c:extLst>
        </c:ser>
        <c:ser>
          <c:idx val="6"/>
          <c:order val="5"/>
          <c:tx>
            <c:strRef>
              <c:f>'1_Compras'!$N$22</c:f>
              <c:strCache>
                <c:ptCount val="1"/>
                <c:pt idx="0">
                  <c:v>Dispensa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'1_Compras'!$O$16:$U$16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'1_Compras'!$O$22:$U$22</c:f>
              <c:numCache>
                <c:formatCode>0.00%</c:formatCode>
                <c:ptCount val="7"/>
                <c:pt idx="0">
                  <c:v>0.4050179211469534</c:v>
                </c:pt>
                <c:pt idx="1">
                  <c:v>0.32126696832579188</c:v>
                </c:pt>
                <c:pt idx="2">
                  <c:v>0.14525139664804471</c:v>
                </c:pt>
                <c:pt idx="3">
                  <c:v>0.10328638497652583</c:v>
                </c:pt>
                <c:pt idx="4">
                  <c:v>8.771929824561403E-2</c:v>
                </c:pt>
                <c:pt idx="5">
                  <c:v>0.13157894736842105</c:v>
                </c:pt>
                <c:pt idx="6">
                  <c:v>0.21052631578947367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C66-412C-8413-5222ECA64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17"/>
        <c:shape val="cylinder"/>
        <c:axId val="85095552"/>
        <c:axId val="85097088"/>
        <c:axId val="0"/>
        <c:extLst/>
      </c:bar3DChart>
      <c:catAx>
        <c:axId val="85095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5097088"/>
        <c:crosses val="autoZero"/>
        <c:auto val="1"/>
        <c:lblAlgn val="ctr"/>
        <c:lblOffset val="100"/>
        <c:noMultiLvlLbl val="0"/>
      </c:catAx>
      <c:valAx>
        <c:axId val="8509708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8509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21746485932877"/>
          <c:y val="0.25938115775729037"/>
          <c:w val="0.18778253514066834"/>
          <c:h val="0.4711874332291378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Century Gothic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41229246773404E-2"/>
          <c:y val="5.8909742363358247E-2"/>
          <c:w val="0.85177193331871237"/>
          <c:h val="0.80816669633001692"/>
        </c:manualLayout>
      </c:layout>
      <c:lineChart>
        <c:grouping val="standard"/>
        <c:varyColors val="0"/>
        <c:ser>
          <c:idx val="0"/>
          <c:order val="0"/>
          <c:tx>
            <c:strRef>
              <c:f>'1_Compras'!$D$23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'1_Compras'!$E$16:$K$16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'1_Compras'!$E$23:$K$23</c:f>
              <c:numCache>
                <c:formatCode>General</c:formatCode>
                <c:ptCount val="7"/>
                <c:pt idx="0">
                  <c:v>279</c:v>
                </c:pt>
                <c:pt idx="1">
                  <c:v>221</c:v>
                </c:pt>
                <c:pt idx="2">
                  <c:v>179</c:v>
                </c:pt>
                <c:pt idx="3">
                  <c:v>213</c:v>
                </c:pt>
                <c:pt idx="4">
                  <c:v>114</c:v>
                </c:pt>
                <c:pt idx="5">
                  <c:v>190</c:v>
                </c:pt>
                <c:pt idx="6">
                  <c:v>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A3-40BC-A78B-433B71BE3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163008"/>
        <c:axId val="85168896"/>
      </c:lineChart>
      <c:catAx>
        <c:axId val="8516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168896"/>
        <c:crosses val="autoZero"/>
        <c:auto val="1"/>
        <c:lblAlgn val="ctr"/>
        <c:lblOffset val="100"/>
        <c:noMultiLvlLbl val="0"/>
      </c:catAx>
      <c:valAx>
        <c:axId val="85168896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crossAx val="8516300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23627679352580927"/>
          <c:y val="4.6311765377153945E-2"/>
          <c:w val="0.7491852580927385"/>
          <c:h val="0.92512294901684267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'1_Compras'!$D$30:$D$35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'1_Compras'!$L$30:$L$35</c:f>
              <c:numCache>
                <c:formatCode>_(* #,##0.00_);_(* \(#,##0.00\);_(* "-"??_);_(@_)</c:formatCode>
                <c:ptCount val="6"/>
                <c:pt idx="0">
                  <c:v>122225033.17039999</c:v>
                </c:pt>
                <c:pt idx="1">
                  <c:v>38651261.780000001</c:v>
                </c:pt>
                <c:pt idx="2">
                  <c:v>411850</c:v>
                </c:pt>
                <c:pt idx="3">
                  <c:v>6040710.7699999996</c:v>
                </c:pt>
                <c:pt idx="4">
                  <c:v>11761914.110000001</c:v>
                </c:pt>
                <c:pt idx="5">
                  <c:v>40795212.640000001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4-4B1A-B8BA-4359FE7D5A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4605568"/>
        <c:axId val="84604032"/>
        <c:axId val="0"/>
      </c:bar3DChart>
      <c:valAx>
        <c:axId val="84604032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out"/>
        <c:minorTickMark val="none"/>
        <c:tickLblPos val="none"/>
        <c:crossAx val="84605568"/>
        <c:crosses val="autoZero"/>
        <c:crossBetween val="between"/>
      </c:valAx>
      <c:catAx>
        <c:axId val="84605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846040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26173036964129481"/>
          <c:y val="5.1142832006334397E-2"/>
          <c:w val="0.66930418853893281"/>
          <c:h val="0.92512294901684267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285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'1_Compras'!$D$30:$D$35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'1_Compras'!$K$30:$K$35</c:f>
              <c:numCache>
                <c:formatCode>_(* #,##0.00_);_(* \(#,##0.00\);_(* "-"??_);_(@_)</c:formatCode>
                <c:ptCount val="6"/>
                <c:pt idx="0">
                  <c:v>6368330.2300000004</c:v>
                </c:pt>
                <c:pt idx="1">
                  <c:v>0</c:v>
                </c:pt>
                <c:pt idx="2">
                  <c:v>80400</c:v>
                </c:pt>
                <c:pt idx="3">
                  <c:v>0</c:v>
                </c:pt>
                <c:pt idx="4">
                  <c:v>610718.06000000006</c:v>
                </c:pt>
                <c:pt idx="5">
                  <c:v>6172270.6100000003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1-4F6A-848A-FB974A7CEA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82684160"/>
        <c:axId val="82682624"/>
        <c:axId val="0"/>
      </c:bar3DChart>
      <c:valAx>
        <c:axId val="82682624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out"/>
        <c:minorTickMark val="none"/>
        <c:tickLblPos val="none"/>
        <c:crossAx val="82684160"/>
        <c:crosses val="autoZero"/>
        <c:crossBetween val="between"/>
      </c:valAx>
      <c:catAx>
        <c:axId val="82684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t-BR"/>
          </a:p>
        </c:txPr>
        <c:crossAx val="826826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579306905026413E-2"/>
          <c:y val="4.3459818778933845E-2"/>
          <c:w val="0.7247396840013689"/>
          <c:h val="0.87318165631307187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'1_Compras'!$N$30</c:f>
              <c:strCache>
                <c:ptCount val="1"/>
                <c:pt idx="0">
                  <c:v>Pregão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336600"/>
              </a:solidFill>
            </c:spPr>
            <c:extLst>
              <c:ext xmlns:c16="http://schemas.microsoft.com/office/drawing/2014/chart" uri="{C3380CC4-5D6E-409C-BE32-E72D297353CC}">
                <c16:uniqueId val="{00000001-CBA4-4F66-9396-47C4953BB9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'1_Compras'!$O$29:$U$29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'1_Compras'!$O$30:$U$30</c:f>
              <c:numCache>
                <c:formatCode>0.00%</c:formatCode>
                <c:ptCount val="7"/>
                <c:pt idx="0">
                  <c:v>0.29163194288783589</c:v>
                </c:pt>
                <c:pt idx="1">
                  <c:v>0.54956395235474997</c:v>
                </c:pt>
                <c:pt idx="2">
                  <c:v>0.60221518650001693</c:v>
                </c:pt>
                <c:pt idx="3">
                  <c:v>0.4925290704243877</c:v>
                </c:pt>
                <c:pt idx="4">
                  <c:v>0.85753397222015582</c:v>
                </c:pt>
                <c:pt idx="5">
                  <c:v>0.64336100742418878</c:v>
                </c:pt>
                <c:pt idx="6">
                  <c:v>0.48129273891995994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A4-4F66-9396-47C4953BB98F}"/>
            </c:ext>
          </c:extLst>
        </c:ser>
        <c:ser>
          <c:idx val="1"/>
          <c:order val="1"/>
          <c:tx>
            <c:strRef>
              <c:f>'1_Compras'!$N$31</c:f>
              <c:strCache>
                <c:ptCount val="1"/>
                <c:pt idx="0">
                  <c:v>Concorrência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A4-4F66-9396-47C4953BB98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'1_Compras'!$O$29:$U$29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'1_Compras'!$O$31:$U$31</c:f>
              <c:numCache>
                <c:formatCode>0.00%</c:formatCode>
                <c:ptCount val="7"/>
                <c:pt idx="0">
                  <c:v>0.27653505076999557</c:v>
                </c:pt>
                <c:pt idx="1">
                  <c:v>0.29887603030420429</c:v>
                </c:pt>
                <c:pt idx="2">
                  <c:v>0.1945394141921265</c:v>
                </c:pt>
                <c:pt idx="3">
                  <c:v>0.18969575753327678</c:v>
                </c:pt>
                <c:pt idx="4">
                  <c:v>7.7757645364809197E-2</c:v>
                </c:pt>
                <c:pt idx="5">
                  <c:v>0.10043070808261059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A4-4F66-9396-47C4953BB98F}"/>
            </c:ext>
          </c:extLst>
        </c:ser>
        <c:ser>
          <c:idx val="2"/>
          <c:order val="2"/>
          <c:tx>
            <c:strRef>
              <c:f>'1_Compras'!$N$32</c:f>
              <c:strCache>
                <c:ptCount val="1"/>
                <c:pt idx="0">
                  <c:v>Concurso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2.253657490909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A4-4F66-9396-47C4953BB98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'1_Compras'!$O$29:$U$29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'1_Compras'!$O$32:$U$32</c:f>
              <c:numCache>
                <c:formatCode>0.00%</c:formatCode>
                <c:ptCount val="7"/>
                <c:pt idx="0">
                  <c:v>0</c:v>
                </c:pt>
                <c:pt idx="1">
                  <c:v>2.0027970440781245E-4</c:v>
                </c:pt>
                <c:pt idx="2">
                  <c:v>1.0540193247262726E-3</c:v>
                </c:pt>
                <c:pt idx="3">
                  <c:v>2.8196672341254275E-3</c:v>
                </c:pt>
                <c:pt idx="4">
                  <c:v>2.6784472540174816E-3</c:v>
                </c:pt>
                <c:pt idx="5">
                  <c:v>1.7091539556549856E-3</c:v>
                </c:pt>
                <c:pt idx="6">
                  <c:v>6.076308044905639E-3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A4-4F66-9396-47C4953BB98F}"/>
            </c:ext>
          </c:extLst>
        </c:ser>
        <c:ser>
          <c:idx val="3"/>
          <c:order val="3"/>
          <c:tx>
            <c:strRef>
              <c:f>'1_Compras'!$N$33</c:f>
              <c:strCache>
                <c:ptCount val="1"/>
                <c:pt idx="0">
                  <c:v>Tomada de Preços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4.5073149818182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A4-4F66-9396-47C4953BB98F}"/>
                </c:ext>
              </c:extLst>
            </c:dLbl>
            <c:dLbl>
              <c:idx val="2"/>
              <c:layout>
                <c:manualLayout>
                  <c:x val="0"/>
                  <c:y val="4.5073149818181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A4-4F66-9396-47C4953BB98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A4-4F66-9396-47C4953BB98F}"/>
                </c:ext>
              </c:extLst>
            </c:dLbl>
            <c:dLbl>
              <c:idx val="4"/>
              <c:layout>
                <c:manualLayout>
                  <c:x val="0"/>
                  <c:y val="-4.056583483636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A4-4F66-9396-47C4953BB98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A4-4F66-9396-47C4953BB98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BA4-4F66-9396-47C4953BB98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'1_Compras'!$O$29:$U$29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'1_Compras'!$O$33:$U$33</c:f>
              <c:numCache>
                <c:formatCode>0.00%</c:formatCode>
                <c:ptCount val="7"/>
                <c:pt idx="0">
                  <c:v>0.11680353009695413</c:v>
                </c:pt>
                <c:pt idx="1">
                  <c:v>7.3348976455409054E-2</c:v>
                </c:pt>
                <c:pt idx="2">
                  <c:v>2.3182317509282045E-2</c:v>
                </c:pt>
                <c:pt idx="3">
                  <c:v>0</c:v>
                </c:pt>
                <c:pt idx="4">
                  <c:v>2.4876062314013424E-3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BA4-4F66-9396-47C4953BB98F}"/>
            </c:ext>
          </c:extLst>
        </c:ser>
        <c:ser>
          <c:idx val="4"/>
          <c:order val="4"/>
          <c:tx>
            <c:strRef>
              <c:f>'1_Compras'!$N$34</c:f>
              <c:strCache>
                <c:ptCount val="1"/>
                <c:pt idx="0">
                  <c:v>Inexigibilidade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361334203496181E-3"/>
                  <c:y val="-3.155120487272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BA4-4F66-9396-47C4953BB98F}"/>
                </c:ext>
              </c:extLst>
            </c:dLbl>
            <c:dLbl>
              <c:idx val="1"/>
              <c:layout>
                <c:manualLayout>
                  <c:x val="0"/>
                  <c:y val="-3.1551204872726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BA4-4F66-9396-47C4953BB98F}"/>
                </c:ext>
              </c:extLst>
            </c:dLbl>
            <c:dLbl>
              <c:idx val="2"/>
              <c:layout>
                <c:manualLayout>
                  <c:x val="1.7361334203496181E-3"/>
                  <c:y val="-3.6058519854545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BA4-4F66-9396-47C4953BB98F}"/>
                </c:ext>
              </c:extLst>
            </c:dLbl>
            <c:dLbl>
              <c:idx val="6"/>
              <c:layout>
                <c:manualLayout>
                  <c:x val="0"/>
                  <c:y val="-2.704388989090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BA4-4F66-9396-47C4953BB98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'1_Compras'!$O$29:$U$29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'1_Compras'!$O$34:$U$34</c:f>
              <c:numCache>
                <c:formatCode>0.00%</c:formatCode>
                <c:ptCount val="7"/>
                <c:pt idx="0">
                  <c:v>1.8123915455923026E-2</c:v>
                </c:pt>
                <c:pt idx="1">
                  <c:v>1.4231731148765969E-2</c:v>
                </c:pt>
                <c:pt idx="2">
                  <c:v>2.9103705015808431E-2</c:v>
                </c:pt>
                <c:pt idx="3">
                  <c:v>1.0374651396472706E-2</c:v>
                </c:pt>
                <c:pt idx="4">
                  <c:v>4.9000968413155703E-2</c:v>
                </c:pt>
                <c:pt idx="5">
                  <c:v>0.22818933936896621</c:v>
                </c:pt>
                <c:pt idx="6">
                  <c:v>4.6155610213273197E-2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BA4-4F66-9396-47C4953BB98F}"/>
            </c:ext>
          </c:extLst>
        </c:ser>
        <c:ser>
          <c:idx val="6"/>
          <c:order val="5"/>
          <c:tx>
            <c:strRef>
              <c:f>'1_Compras'!$N$35</c:f>
              <c:strCache>
                <c:ptCount val="1"/>
                <c:pt idx="0">
                  <c:v>Dispensa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BA4-4F66-9396-47C4953BB98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BA4-4F66-9396-47C4953BB98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BA4-4F66-9396-47C4953BB98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BA4-4F66-9396-47C4953BB98F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BA4-4F66-9396-47C4953BB98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BA4-4F66-9396-47C4953BB98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'1_Compras'!$O$29:$U$29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'1_Compras'!$O$35:$U$35</c:f>
              <c:numCache>
                <c:formatCode>0.00%</c:formatCode>
                <c:ptCount val="7"/>
                <c:pt idx="0">
                  <c:v>0.29690556078929131</c:v>
                </c:pt>
                <c:pt idx="1">
                  <c:v>6.3779030032462949E-2</c:v>
                </c:pt>
                <c:pt idx="2">
                  <c:v>0.14990535745803982</c:v>
                </c:pt>
                <c:pt idx="3">
                  <c:v>0.30458085341173746</c:v>
                </c:pt>
                <c:pt idx="4">
                  <c:v>1.0541360516460641E-2</c:v>
                </c:pt>
                <c:pt idx="5">
                  <c:v>2.6309791168579413E-2</c:v>
                </c:pt>
                <c:pt idx="6">
                  <c:v>0.46647534282186115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BA4-4F66-9396-47C4953BB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17"/>
        <c:shape val="cylinder"/>
        <c:axId val="84560896"/>
        <c:axId val="84595456"/>
        <c:axId val="0"/>
        <c:extLst/>
      </c:bar3DChart>
      <c:catAx>
        <c:axId val="84560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84595456"/>
        <c:crosses val="autoZero"/>
        <c:auto val="1"/>
        <c:lblAlgn val="ctr"/>
        <c:lblOffset val="100"/>
        <c:noMultiLvlLbl val="0"/>
      </c:catAx>
      <c:valAx>
        <c:axId val="8459545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8456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30223795204948"/>
          <c:y val="0.23928065524472758"/>
          <c:w val="0.18869776204795091"/>
          <c:h val="0.4711874332291378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126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776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777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131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78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34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98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16/10/2018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PRAD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</a:rPr>
              <a:t>Qtd</a:t>
            </a:r>
            <a:r>
              <a:rPr lang="pt-BR" sz="1400" dirty="0">
                <a:solidFill>
                  <a:schemeClr val="bg1"/>
                </a:solidFill>
              </a:rPr>
              <a:t> Total de Processos de Compras (2011-2017) - por modalidade de licitação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(%) </a:t>
            </a:r>
            <a:r>
              <a:rPr lang="pt-BR" sz="1400" dirty="0" err="1">
                <a:solidFill>
                  <a:schemeClr val="bg1"/>
                </a:solidFill>
              </a:rPr>
              <a:t>Qtd</a:t>
            </a:r>
            <a:r>
              <a:rPr lang="pt-BR" sz="1400" dirty="0">
                <a:solidFill>
                  <a:schemeClr val="bg1"/>
                </a:solidFill>
              </a:rPr>
              <a:t> Total de Processos de Compras (2011-2017) - por modalidade de licitação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Painel de Compras/MPOG. Org.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400-00001B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7970919"/>
              </p:ext>
            </p:extLst>
          </p:nvPr>
        </p:nvGraphicFramePr>
        <p:xfrm>
          <a:off x="480392" y="2174875"/>
          <a:ext cx="36344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0000000-0008-0000-0400-000028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8922481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815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PRAD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</a:rPr>
              <a:t>Qtd</a:t>
            </a:r>
            <a:r>
              <a:rPr lang="pt-BR" sz="1400" dirty="0">
                <a:solidFill>
                  <a:schemeClr val="bg1"/>
                </a:solidFill>
              </a:rPr>
              <a:t> de Processos de Compras em 2017 - por modalidade de licitação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(%) </a:t>
            </a:r>
            <a:r>
              <a:rPr lang="pt-BR" sz="1400" dirty="0" err="1">
                <a:solidFill>
                  <a:schemeClr val="bg1"/>
                </a:solidFill>
              </a:rPr>
              <a:t>Qtd</a:t>
            </a:r>
            <a:r>
              <a:rPr lang="pt-BR" sz="1400" dirty="0">
                <a:solidFill>
                  <a:schemeClr val="bg1"/>
                </a:solidFill>
              </a:rPr>
              <a:t> de Processos de Compras em 2017 - por modalidade de licitação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Painel de Compras/MPOG. Org. DIPLAN/COPLAN/PROAP.</a:t>
            </a: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0000000-0008-0000-0400-000021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189383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>
            <a:extLst>
              <a:ext uri="{FF2B5EF4-FFF2-40B4-BE49-F238E27FC236}">
                <a16:creationId xmlns:a16="http://schemas.microsoft.com/office/drawing/2014/main" id="{00000000-0008-0000-0400-00002A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0066926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533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PRAD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(%) </a:t>
            </a:r>
            <a:r>
              <a:rPr lang="pt-BR" sz="1400" dirty="0" err="1">
                <a:solidFill>
                  <a:schemeClr val="bg1"/>
                </a:solidFill>
              </a:rPr>
              <a:t>Qtd</a:t>
            </a:r>
            <a:r>
              <a:rPr lang="pt-BR" sz="1400" dirty="0">
                <a:solidFill>
                  <a:schemeClr val="bg1"/>
                </a:solidFill>
              </a:rPr>
              <a:t> de Processos de Compras (2011-2017) - por modalidade de licitação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Evolução da </a:t>
            </a:r>
            <a:r>
              <a:rPr lang="pt-BR" sz="1400" dirty="0" err="1">
                <a:solidFill>
                  <a:schemeClr val="bg1"/>
                </a:solidFill>
              </a:rPr>
              <a:t>Qtd</a:t>
            </a:r>
            <a:r>
              <a:rPr lang="pt-BR" sz="1400" dirty="0">
                <a:solidFill>
                  <a:schemeClr val="bg1"/>
                </a:solidFill>
              </a:rPr>
              <a:t> de Processos de Compras (2011-2017)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Painel de Compras/MPOG. Org.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400-00001F0000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400-00001D00000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553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PRAD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 Valores dos Processos de Compras (2011-2017) - por modalidade de licitação (R$)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Valores dos Processos de Compras em 2017 - por modalidade de licitação (R$)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Painel de Compras/MPOG. Org.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400-000017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769586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400-000011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1163701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752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PRAD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 (%) dos valores dos Processos de Compras (2011-2017) - por modalidade de licitação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Evolução dos valores dos processos de compras (2011-2017)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Painel de Compras/MPOG. Org.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400-000016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809125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400-000023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4092139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5810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PRAD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Valores dos Processos de Compras (2011-2017) - por tipo de aquisição (R$)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(%) Valores dos Processos de Compras (2011-2017) - por tipo de aquisição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Painel de Compras/MPOG. Org.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400-00002B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824536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400-000037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8903451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611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PRAD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Valores dos Processos de Compras (2011-2017) - por forma de compra (R$)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(%) Valores dos Processos de Compras (2011-2017) - por forma de compra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Painel de Compras/MPOG. Org.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400-000038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856720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400-000039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025294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2261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6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8641</TotalTime>
  <Words>366</Words>
  <Application>Microsoft Office PowerPoint</Application>
  <PresentationFormat>Apresentação na tela (4:3)</PresentationFormat>
  <Paragraphs>64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Agency FB</vt:lpstr>
      <vt:lpstr>Arial</vt:lpstr>
      <vt:lpstr>Calibri</vt:lpstr>
      <vt:lpstr>Cambria</vt:lpstr>
      <vt:lpstr>Century Gothic</vt:lpstr>
      <vt:lpstr>Verdana</vt:lpstr>
      <vt:lpstr>Adjacência</vt:lpstr>
      <vt:lpstr>Indicadores da    </vt:lpstr>
      <vt:lpstr>Indicadores da UFGD PRAD</vt:lpstr>
      <vt:lpstr>Indicadores da UFGD PRAD</vt:lpstr>
      <vt:lpstr>Indicadores da UFGD PRAD</vt:lpstr>
      <vt:lpstr>Indicadores da UFGD PRAD</vt:lpstr>
      <vt:lpstr>Indicadores da UFGD PRAD</vt:lpstr>
      <vt:lpstr>Indicadores da UFGD PRAD</vt:lpstr>
      <vt:lpstr>Indicadores da UFGD PRAD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Jose Edson Ferreira Nunes Junior</cp:lastModifiedBy>
  <cp:revision>773</cp:revision>
  <cp:lastPrinted>2013-09-26T11:36:08Z</cp:lastPrinted>
  <dcterms:created xsi:type="dcterms:W3CDTF">2013-09-24T13:35:27Z</dcterms:created>
  <dcterms:modified xsi:type="dcterms:W3CDTF">2018-10-16T19:21:17Z</dcterms:modified>
</cp:coreProperties>
</file>